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0.svg" ContentType="image/svg+xml"/>
  <Override PartName="/ppt/media/image12.svg" ContentType="image/svg+xml"/>
  <Override PartName="/ppt/media/image2.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6"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5"/>
  </p:notesMasterIdLst>
  <p:handoutMasterIdLst>
    <p:handoutMasterId r:id="rId6"/>
  </p:handout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D27"/>
    <a:srgbClr val="468C8A"/>
    <a:srgbClr val="0A40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8805" autoAdjust="0"/>
    <p:restoredTop sz="95347" autoAdjust="0"/>
  </p:normalViewPr>
  <p:slideViewPr>
    <p:cSldViewPr snapToGrid="0">
      <p:cViewPr varScale="1">
        <p:scale>
          <a:sx n="118" d="100"/>
          <a:sy n="118" d="100"/>
        </p:scale>
        <p:origin x="864" y="208"/>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2" Type="http://schemas.microsoft.com/office/2018/10/relationships/authors" Target="authors.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B96D7-F201-492C-AA50-574A730BC27F}" type="datetimeFigureOut">
              <a:rPr lang="en-US" smtClean="0"/>
              <a:t>7/29/24</a:t>
            </a:fld>
            <a:endParaRPr lang="en-US" dirty="0"/>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563E-BCB2-465B-8A3C-AC86CE64F69C}" type="slidenum">
              <a:rPr lang="en-US" smtClean="0"/>
              <a:t>‹#›</a:t>
            </a:fld>
            <a:endParaRPr lang="en-U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7/29/24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a:prstGeom prst="rect">
            <a:avLst/>
          </a:prstGeom>
        </p:spPr>
        <p:txBody>
          <a:bodyPr anchor="b">
            <a:normAutofit/>
          </a:bodyPr>
          <a:lstStyle>
            <a:lvl1pPr algn="l">
              <a:defRPr sz="4000" b="1" baseline="0"/>
            </a:lvl1pPr>
          </a:lstStyle>
          <a:p>
            <a:r>
              <a:rPr lang="en-US" dirty="0"/>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a:prstGeom prst="rect">
            <a:avLst/>
          </a:prstGeo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a:prstGeom prst="rect">
            <a:avLst/>
          </a:prstGeo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a:prstGeom prst="rect">
            <a:avLst/>
          </a:prstGeo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a:prstGeom prst="rect">
            <a:avLst/>
          </a:prstGeo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a:prstGeom prst="rect">
            <a:avLst/>
          </a:prstGeom>
        </p:spPr>
        <p:txBody>
          <a:bodyPr/>
          <a:lstStyle>
            <a:lvl1pPr algn="r">
              <a:defRPr/>
            </a:lvl1pPr>
          </a:lstStyle>
          <a:p>
            <a:r>
              <a:rPr lang="en-US" dirty="0"/>
              <a:t>Presentation Title</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a:prstGeom prst="rect">
            <a:avLst/>
          </a:prstGeo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a:prstGeom prst="rect">
            <a:avLst/>
          </a:prstGeo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a:prstGeom prst="rect">
            <a:avLst/>
          </a:prstGeo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a:prstGeom prst="rect">
            <a:avLst/>
          </a:prstGeom>
        </p:spPr>
        <p:txBody>
          <a:bodyPr/>
          <a:lstStyle>
            <a:lvl1pPr algn="r">
              <a:defRPr/>
            </a:lvl1pPr>
          </a:lstStyle>
          <a:p>
            <a:r>
              <a:rPr lang="en-US" dirty="0"/>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a:prstGeom prst="rect">
            <a:avLst/>
          </a:prstGeom>
        </p:spPr>
        <p:txBody>
          <a:bodyPr anchor="b">
            <a:normAutofit/>
          </a:bodyPr>
          <a:lstStyle>
            <a:lvl1pPr>
              <a:defRPr sz="40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a:prstGeom prst="rect">
            <a:avLst/>
          </a:prstGeo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a:prstGeom prst="rect">
            <a:avLst/>
          </a:prstGeom>
        </p:spPr>
        <p:txBody>
          <a:bodyPr anchor="b">
            <a:normAutofit/>
          </a:bodyPr>
          <a:lstStyle>
            <a:lvl1pPr>
              <a:defRPr sz="4000"/>
            </a:lvl1pPr>
          </a:lstStyle>
          <a:p>
            <a:r>
              <a:rPr lang="en-US" dirty="0"/>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a:prstGeom prst="rect">
            <a:avLst/>
          </a:prstGeom>
        </p:spPr>
        <p:txBody>
          <a:bodyPr anchor="b">
            <a:normAutofit/>
          </a:bodyPr>
          <a:lstStyle>
            <a:lvl1pPr>
              <a:defRPr sz="28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a:prstGeom prst="rect">
            <a:avLst/>
          </a:prstGeo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a:prstGeom prst="rect">
            <a:avLst/>
          </a:prstGeo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a:prstGeom prst="rect">
            <a:avLst/>
          </a:prstGeom>
        </p:spPr>
        <p:txBody>
          <a:bodyPr/>
          <a:lstStyle>
            <a:lvl1pPr algn="r">
              <a:defRPr/>
            </a:lvl1pPr>
          </a:lstStyle>
          <a:p>
            <a:r>
              <a:rPr lang="en-US" dirty="0"/>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a:prstGeom prst="rect">
            <a:avLst/>
          </a:prstGeo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a:prstGeom prst="rect">
            <a:avLst/>
          </a:prstGeom>
        </p:spPr>
        <p:txBody>
          <a:bodyPr>
            <a:normAutofit/>
          </a:bodyPr>
          <a:lstStyle>
            <a:lvl1pPr marL="0" indent="0" algn="ctr">
              <a:buNone/>
              <a:defRPr sz="2000"/>
            </a:lvl1pPr>
          </a:lstStyle>
          <a:p>
            <a:r>
              <a:rPr lang="en-US" dirty="0"/>
              <a:t>Click icon to add picture</a:t>
            </a:r>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a:prstGeom prst="rect">
            <a:avLst/>
          </a:prstGeo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a:prstGeom prst="rect">
            <a:avLst/>
          </a:prstGeom>
        </p:spPr>
        <p:txBody>
          <a:bodyPr>
            <a:normAutofit/>
          </a:bodyPr>
          <a:lstStyle>
            <a:lvl1pPr marL="0" indent="0" algn="ctr">
              <a:buNone/>
              <a:defRPr sz="2000"/>
            </a:lvl1pPr>
          </a:lstStyle>
          <a:p>
            <a:r>
              <a:rPr lang="en-US" dirty="0"/>
              <a:t>Click icon to add picture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a:prstGeom prst="rect">
            <a:avLst/>
          </a:prstGeo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7193279" y="-231907"/>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207163"/>
            <a:ext cx="5196840" cy="1249680"/>
          </a:xfrm>
          <a:prstGeom prst="rect">
            <a:avLst/>
          </a:prstGeo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a:prstGeom prst="rect">
            <a:avLst/>
          </a:prstGeo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a:prstGeom prst="rect">
            <a:avLst/>
          </a:prstGeom>
        </p:spPr>
        <p:txBody>
          <a:bodyPr/>
          <a:lstStyle>
            <a:lvl1pPr>
              <a:defRPr sz="1400">
                <a:latin typeface="+mj-lt"/>
              </a:defRPr>
            </a:lvl1pPr>
          </a:lstStyle>
          <a:p>
            <a:fld id="{B5CEABB6-07DC-46E8-9B57-56EC44A396E5}" type="slidenum">
              <a:rPr lang="en-US" smtClean="0"/>
              <a:pPr/>
              <a:t>‹#›</a:t>
            </a:fld>
            <a:endParaRPr lang="en-US" dirty="0"/>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a:prstGeom prst="rect">
            <a:avLst/>
          </a:prstGeom>
        </p:spPr>
        <p:txBody>
          <a:bodyPr>
            <a:normAutofit/>
          </a:bodyPr>
          <a:lstStyle>
            <a:lvl1pPr marL="0" indent="0" algn="ctr">
              <a:buNone/>
              <a:defRPr sz="2000"/>
            </a:lvl1pPr>
          </a:lstStyle>
          <a:p>
            <a:r>
              <a:rPr lang="en-US" dirty="0"/>
              <a:t>Click icon to add picture</a:t>
            </a:r>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a:prstGeom prst="rect">
            <a:avLst/>
          </a:prstGeo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a:prstGeom prst="rect">
            <a:avLst/>
          </a:prstGeo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a:prstGeom prst="rect">
            <a:avLst/>
          </a:prstGeo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a:prstGeom prst="rect">
            <a:avLst/>
          </a:prstGeom>
        </p:spPr>
        <p:txBody>
          <a:bodyPr/>
          <a:lstStyle>
            <a:lvl1pPr>
              <a:defRPr sz="1400">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17FFDC2-257D-D734-E4CA-34A93B2D34E1}"/>
              </a:ext>
              <a:ext uri="{C183D7F6-B498-43B3-948B-1728B52AA6E4}">
                <adec:decorative xmlns:adec="http://schemas.microsoft.com/office/drawing/2017/decorative" val="1"/>
              </a:ext>
            </a:extLst>
          </p:cNvPr>
          <p:cNvPicPr>
            <a:picLocks noChangeAspect="1"/>
          </p:cNvPicPr>
          <p:nvPr userDrawn="1"/>
        </p:nvPicPr>
        <p:blipFill rotWithShape="1">
          <a:blip r:embed="rId15">
            <a:extLst>
              <a:ext uri="{96DAC541-7B7A-43D3-8B79-37D633B846F1}">
                <asvg:svgBlip xmlns:asvg="http://schemas.microsoft.com/office/drawing/2016/SVG/main" r:embed="rId16"/>
              </a:ext>
            </a:extLst>
          </a:blip>
          <a:srcRect l="10617"/>
          <a:stretch/>
        </p:blipFill>
        <p:spPr>
          <a:xfrm>
            <a:off x="-306951" y="4611688"/>
            <a:ext cx="2290301" cy="2552700"/>
          </a:xfrm>
          <a:prstGeom prst="rect">
            <a:avLst/>
          </a:prstGeom>
        </p:spPr>
      </p:pic>
    </p:spTree>
    <p:extLst>
      <p:ext uri="{BB962C8B-B14F-4D97-AF65-F5344CB8AC3E}">
        <p14:creationId xmlns:p14="http://schemas.microsoft.com/office/powerpoint/2010/main" val="2464305198"/>
      </p:ext>
    </p:extLst>
  </p:cSld>
  <p:clrMap bg1="dk1" tx1="lt1" bg2="dk2" tx2="lt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2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1219200" y="342900"/>
            <a:ext cx="9753600" cy="3429000"/>
          </a:xfrm>
          <a:prstGeom prst="rect">
            <a:avLst/>
          </a:prstGeom>
          <a:noFill/>
        </p:spPr>
        <p:txBody>
          <a:bodyPr wrap="square">
            <a:spAutoFit/>
          </a:bodyPr>
          <a:lstStyle/>
          <a:p>
            <a:pPr algn="ctr">
              <a:defRPr sz="3000" b="1" i="0" u="none">
                <a:solidFill>
                  <a:srgbClr val="000000"/>
                </a:solidFill>
              </a:defRPr>
            </a:pPr>
            <a:r>
              <a:t>Blacktown Chinese Christian Church</a:t>
            </a:r>
          </a:p>
        </p:txBody>
      </p:sp>
      <p:sp>
        <p:nvSpPr>
          <p:cNvPr id="4" name="TextBox 3"/>
          <p:cNvSpPr txBox="1"/>
          <p:nvPr/>
        </p:nvSpPr>
        <p:spPr>
          <a:xfrm>
            <a:off x="1219200" y="1028700"/>
            <a:ext cx="9753600" cy="3429000"/>
          </a:xfrm>
          <a:prstGeom prst="rect">
            <a:avLst/>
          </a:prstGeom>
          <a:noFill/>
        </p:spPr>
        <p:txBody>
          <a:bodyPr wrap="square">
            <a:spAutoFit/>
          </a:bodyPr>
          <a:lstStyle/>
          <a:p>
            <a:pPr algn="ctr">
              <a:defRPr sz="2300" b="1" i="0" u="none">
                <a:solidFill>
                  <a:srgbClr val="000000"/>
                </a:solidFill>
              </a:defRPr>
            </a:pPr>
            <a:r>
              <a:t>Welcome to Our English Service</a:t>
            </a:r>
            <a:br/>
            <a:r>
              <a:t>12.04.2026</a:t>
            </a:r>
          </a:p>
        </p:txBody>
      </p:sp>
      <p:sp>
        <p:nvSpPr>
          <p:cNvPr id="5" name="TextBox 4"/>
          <p:cNvSpPr txBox="1"/>
          <p:nvPr/>
        </p:nvSpPr>
        <p:spPr>
          <a:xfrm>
            <a:off x="1219200" y="2400300"/>
            <a:ext cx="9753600" cy="3429000"/>
          </a:xfrm>
          <a:prstGeom prst="rect">
            <a:avLst/>
          </a:prstGeom>
          <a:noFill/>
        </p:spPr>
        <p:txBody>
          <a:bodyPr wrap="square">
            <a:spAutoFit/>
          </a:bodyPr>
          <a:lstStyle/>
          <a:p>
            <a:pPr algn="ctr">
              <a:defRPr sz="2000" b="1" i="0" u="sng">
                <a:solidFill>
                  <a:srgbClr val="7030A0"/>
                </a:solidFill>
              </a:defRPr>
            </a:pPr>
            <a:r>
              <a:t>English Service 9:45 – 11:00 am</a:t>
            </a:r>
          </a:p>
        </p:txBody>
      </p:sp>
      <p:sp>
        <p:nvSpPr>
          <p:cNvPr id="6" name="TextBox 5"/>
          <p:cNvSpPr txBox="1"/>
          <p:nvPr/>
        </p:nvSpPr>
        <p:spPr>
          <a:xfrm>
            <a:off x="1219200" y="2743200"/>
            <a:ext cx="9753600" cy="3429000"/>
          </a:xfrm>
          <a:prstGeom prst="rect">
            <a:avLst/>
          </a:prstGeom>
          <a:noFill/>
        </p:spPr>
        <p:txBody>
          <a:bodyPr wrap="square">
            <a:spAutoFit/>
          </a:bodyPr>
          <a:lstStyle/>
          <a:p>
            <a:pPr algn="l">
              <a:defRPr sz="2000" b="1" i="0" u="none">
                <a:solidFill>
                  <a:srgbClr val="000000"/>
                </a:solidFill>
              </a:defRPr>
            </a:pPr>
            <a:r>
              <a:t>Worship Songs:</a:t>
            </a:r>
            <a:br/>
            <a:r>
              <a:t>Passage:</a:t>
            </a:r>
            <a:br/>
            <a:r>
              <a:t>Speaker:</a:t>
            </a:r>
            <a:br/>
            <a:r>
              <a:t>Topic:</a:t>
            </a:r>
            <a:br/>
            <a:r>
              <a:t>Response Song:</a:t>
            </a:r>
            <a:br/>
            <a:r>
              <a:t>Announcements and Closing Prayer</a:t>
            </a:r>
            <a:br/>
            <a:r>
              <a:t>Benediction</a:t>
            </a:r>
          </a:p>
        </p:txBody>
      </p:sp>
      <p:sp>
        <p:nvSpPr>
          <p:cNvPr id="7" name="TextBox 6"/>
          <p:cNvSpPr txBox="1"/>
          <p:nvPr/>
        </p:nvSpPr>
        <p:spPr>
          <a:xfrm>
            <a:off x="1219200" y="2743200"/>
            <a:ext cx="9753600" cy="3429000"/>
          </a:xfrm>
          <a:prstGeom prst="rect">
            <a:avLst/>
          </a:prstGeom>
          <a:noFill/>
        </p:spPr>
        <p:txBody>
          <a:bodyPr wrap="square">
            <a:spAutoFit/>
          </a:bodyPr>
          <a:lstStyle/>
          <a:p>
            <a:pPr algn="ctr">
              <a:defRPr sz="2000" b="0" i="0" u="none">
                <a:solidFill>
                  <a:srgbClr val="000000"/>
                </a:solidFill>
              </a:defRPr>
            </a:pPr>
            <a:r>
              <a:t>nan</a:t>
            </a:r>
            <a:br/>
            <a:r>
              <a:t>Gal 3:19-4:7</a:t>
            </a:r>
            <a:br/>
            <a:r>
              <a:t>Xavier Lakshmanan</a:t>
            </a:r>
            <a:br/>
            <a:r>
              <a:t>Gospel giving Way to Sonship</a:t>
            </a:r>
            <a:br/>
            <a:br/>
            <a:b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3:19-4:7</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³ So also, when we were underage, we were in slavery under the elemental spiritual forces of the world. ⁴ But when the set time had fully come, God sent his Son, born of a woman, born under the law,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3:19-4:7</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⁵ to redeem those under the law, that we might receive adoption to sonship. ⁶ Because you are his sons, God sent the Spirit of his Son into our hearts, the Spirit who calls out, “Abba, Father.”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3:19-4:7</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⁷ So you are no longer a slave, but God’s child; and since you are his child, God has made you also an heir.</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Announcements</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514600"/>
            <a:ext cx="3657600" cy="914400"/>
          </a:xfrm>
          <a:prstGeom prst="rect">
            <a:avLst/>
          </a:prstGeom>
          <a:noFill/>
        </p:spPr>
        <p:txBody>
          <a:bodyPr wrap="square" lIns="0">
            <a:spAutoFit/>
          </a:bodyPr>
          <a:lstStyle/>
          <a:p/>
          <a:p>
            <a:pPr>
              <a:defRPr sz="5000"/>
            </a:pPr>
            <a:r>
              <a:t>Offering</a:t>
            </a:r>
          </a:p>
        </p:txBody>
      </p:sp>
      <p:sp>
        <p:nvSpPr>
          <p:cNvPr id="3" name="Rounded Rectangle 2"/>
          <p:cNvSpPr/>
          <p:nvPr/>
        </p:nvSpPr>
        <p:spPr>
          <a:xfrm>
            <a:off x="4038600" y="22860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170714" y="228600"/>
            <a:ext cx="6339840" cy="1143000"/>
          </a:xfrm>
          <a:prstGeom prst="rect">
            <a:avLst/>
          </a:prstGeom>
          <a:noFill/>
        </p:spPr>
        <p:txBody>
          <a:bodyPr wrap="square">
            <a:spAutoFit/>
          </a:bodyPr>
          <a:lstStyle/>
          <a:p/>
          <a:p>
            <a:pPr>
              <a:defRPr sz="2300">
                <a:latin typeface="Gill Sans MT"/>
              </a:defRPr>
            </a:pPr>
            <a:r>
              <a:t>Account name: Blacktown Chinese Christian Church</a:t>
            </a:r>
          </a:p>
        </p:txBody>
      </p:sp>
      <p:pic>
        <p:nvPicPr>
          <p:cNvPr id="5" name="Picture 4" descr="church.png"/>
          <p:cNvPicPr>
            <a:picLocks noChangeAspect="1"/>
          </p:cNvPicPr>
          <p:nvPr/>
        </p:nvPicPr>
        <p:blipFill>
          <a:blip r:embed="rId2"/>
          <a:stretch>
            <a:fillRect/>
          </a:stretch>
        </p:blipFill>
        <p:spPr>
          <a:xfrm>
            <a:off x="4152900" y="342900"/>
            <a:ext cx="914400" cy="914400"/>
          </a:xfrm>
          <a:prstGeom prst="rect">
            <a:avLst/>
          </a:prstGeom>
        </p:spPr>
      </p:pic>
      <p:sp>
        <p:nvSpPr>
          <p:cNvPr id="6" name="Rounded Rectangle 5"/>
          <p:cNvSpPr/>
          <p:nvPr/>
        </p:nvSpPr>
        <p:spPr>
          <a:xfrm>
            <a:off x="4038600" y="154305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170714" y="1543050"/>
            <a:ext cx="6339840" cy="1143000"/>
          </a:xfrm>
          <a:prstGeom prst="rect">
            <a:avLst/>
          </a:prstGeom>
          <a:noFill/>
        </p:spPr>
        <p:txBody>
          <a:bodyPr wrap="square">
            <a:spAutoFit/>
          </a:bodyPr>
          <a:lstStyle/>
          <a:p/>
          <a:p>
            <a:pPr>
              <a:defRPr sz="2300">
                <a:latin typeface="Gill Sans MT"/>
              </a:defRPr>
            </a:pPr>
            <a:r>
              <a:t>Account number: 4216 50263</a:t>
            </a:r>
          </a:p>
        </p:txBody>
      </p:sp>
      <p:pic>
        <p:nvPicPr>
          <p:cNvPr id="8" name="Picture 7" descr="account_number.png"/>
          <p:cNvPicPr>
            <a:picLocks noChangeAspect="1"/>
          </p:cNvPicPr>
          <p:nvPr/>
        </p:nvPicPr>
        <p:blipFill>
          <a:blip r:embed="rId3"/>
          <a:stretch>
            <a:fillRect/>
          </a:stretch>
        </p:blipFill>
        <p:spPr>
          <a:xfrm>
            <a:off x="4152900" y="1657350"/>
            <a:ext cx="914400" cy="914400"/>
          </a:xfrm>
          <a:prstGeom prst="rect">
            <a:avLst/>
          </a:prstGeom>
        </p:spPr>
      </p:pic>
      <p:sp>
        <p:nvSpPr>
          <p:cNvPr id="9" name="Rounded Rectangle 8"/>
          <p:cNvSpPr/>
          <p:nvPr/>
        </p:nvSpPr>
        <p:spPr>
          <a:xfrm>
            <a:off x="4038600" y="285750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5170714" y="2857500"/>
            <a:ext cx="6339840" cy="1143000"/>
          </a:xfrm>
          <a:prstGeom prst="rect">
            <a:avLst/>
          </a:prstGeom>
          <a:noFill/>
        </p:spPr>
        <p:txBody>
          <a:bodyPr wrap="square">
            <a:spAutoFit/>
          </a:bodyPr>
          <a:lstStyle/>
          <a:p/>
          <a:p>
            <a:pPr>
              <a:defRPr sz="2300">
                <a:latin typeface="Gill Sans MT"/>
              </a:defRPr>
            </a:pPr>
            <a:r>
              <a:t>BSB: 112 - 879</a:t>
            </a:r>
          </a:p>
        </p:txBody>
      </p:sp>
      <p:pic>
        <p:nvPicPr>
          <p:cNvPr id="11" name="Picture 10" descr="bsb.png"/>
          <p:cNvPicPr>
            <a:picLocks noChangeAspect="1"/>
          </p:cNvPicPr>
          <p:nvPr/>
        </p:nvPicPr>
        <p:blipFill>
          <a:blip r:embed="rId4"/>
          <a:stretch>
            <a:fillRect/>
          </a:stretch>
        </p:blipFill>
        <p:spPr>
          <a:xfrm>
            <a:off x="4152900" y="2971800"/>
            <a:ext cx="914400" cy="914400"/>
          </a:xfrm>
          <a:prstGeom prst="rect">
            <a:avLst/>
          </a:prstGeom>
        </p:spPr>
      </p:pic>
      <p:sp>
        <p:nvSpPr>
          <p:cNvPr id="12" name="Rounded Rectangle 11"/>
          <p:cNvSpPr/>
          <p:nvPr/>
        </p:nvSpPr>
        <p:spPr>
          <a:xfrm>
            <a:off x="4038600" y="417195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5170714" y="4171950"/>
            <a:ext cx="6339840" cy="1143000"/>
          </a:xfrm>
          <a:prstGeom prst="rect">
            <a:avLst/>
          </a:prstGeom>
          <a:noFill/>
        </p:spPr>
        <p:txBody>
          <a:bodyPr wrap="square">
            <a:spAutoFit/>
          </a:bodyPr>
          <a:lstStyle/>
          <a:p/>
          <a:p>
            <a:pPr>
              <a:defRPr sz="2300">
                <a:latin typeface="Gill Sans MT"/>
              </a:defRPr>
            </a:pPr>
            <a:r>
              <a:t>Please put in "offering" as the reference</a:t>
            </a:r>
          </a:p>
        </p:txBody>
      </p:sp>
      <p:pic>
        <p:nvPicPr>
          <p:cNvPr id="14" name="Picture 13" descr="hands.png"/>
          <p:cNvPicPr>
            <a:picLocks noChangeAspect="1"/>
          </p:cNvPicPr>
          <p:nvPr/>
        </p:nvPicPr>
        <p:blipFill>
          <a:blip r:embed="rId5"/>
          <a:stretch>
            <a:fillRect/>
          </a:stretch>
        </p:blipFill>
        <p:spPr>
          <a:xfrm>
            <a:off x="4152900" y="4286250"/>
            <a:ext cx="914400" cy="914400"/>
          </a:xfrm>
          <a:prstGeom prst="rect">
            <a:avLst/>
          </a:prstGeom>
        </p:spPr>
      </p:pic>
      <p:sp>
        <p:nvSpPr>
          <p:cNvPr id="15" name="Rounded Rectangle 14"/>
          <p:cNvSpPr/>
          <p:nvPr/>
        </p:nvSpPr>
        <p:spPr>
          <a:xfrm>
            <a:off x="4038600" y="548640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5170714" y="5486400"/>
            <a:ext cx="6339840" cy="1143000"/>
          </a:xfrm>
          <a:prstGeom prst="rect">
            <a:avLst/>
          </a:prstGeom>
          <a:noFill/>
        </p:spPr>
        <p:txBody>
          <a:bodyPr wrap="square">
            <a:spAutoFit/>
          </a:bodyPr>
          <a:lstStyle/>
          <a:p/>
          <a:p>
            <a:pPr>
              <a:defRPr sz="2300">
                <a:latin typeface="Gill Sans MT"/>
              </a:defRPr>
            </a:pPr>
            <a:r>
              <a:t>The offering box is available at the back of the hall</a:t>
            </a:r>
          </a:p>
        </p:txBody>
      </p:sp>
      <p:pic>
        <p:nvPicPr>
          <p:cNvPr id="17" name="Picture 16" descr="box.png"/>
          <p:cNvPicPr>
            <a:picLocks noChangeAspect="1"/>
          </p:cNvPicPr>
          <p:nvPr/>
        </p:nvPicPr>
        <p:blipFill>
          <a:blip r:embed="rId6"/>
          <a:stretch>
            <a:fillRect/>
          </a:stretch>
        </p:blipFill>
        <p:spPr>
          <a:xfrm>
            <a:off x="4152900" y="5600700"/>
            <a:ext cx="914400" cy="91440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Prayer points</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Mingle time!</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BCCC english service</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685800"/>
            <a:ext cx="4876800" cy="5486400"/>
          </a:xfrm>
          <a:prstGeom prst="rect">
            <a:avLst/>
          </a:prstGeom>
          <a:noFill/>
        </p:spPr>
        <p:txBody>
          <a:bodyPr wrap="square">
            <a:spAutoFit/>
          </a:bodyPr>
          <a:lstStyle/>
          <a:p>
            <a:pPr>
              <a:defRPr sz="4000"/>
            </a:pPr>
            <a:r>
              <a:t>Bible reading</a:t>
            </a:r>
          </a:p>
        </p:txBody>
      </p:sp>
      <p:pic>
        <p:nvPicPr>
          <p:cNvPr id="3" name="Picture 2" descr="Bible.png"/>
          <p:cNvPicPr>
            <a:picLocks noChangeAspect="1"/>
          </p:cNvPicPr>
          <p:nvPr/>
        </p:nvPicPr>
        <p:blipFill>
          <a:blip r:embed="rId2"/>
          <a:stretch>
            <a:fillRect/>
          </a:stretch>
        </p:blipFill>
        <p:spPr>
          <a:xfrm>
            <a:off x="6019800" y="685800"/>
            <a:ext cx="5486400" cy="54864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3:19-4:7</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¹⁹ Why, then, was the law given at all? It was added because of transgressions until the Seed to whom the promise referred had come. The law was given through angels and entrusted to a mediator. ²⁰ A mediator, however, implies more than one party; but God is one. </a:t>
            </a:r>
          </a:p>
          <a:p>
            <a:pPr algn="ctr">
              <a:defRPr sz="3200" b="0"/>
            </a:pP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3:19-4:7</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²¹ Is the law, therefore, opposed to the promises of God? Absolutely not! For if a law had been given that could impart life, then righteousness would certainly have come by the law. ²² But Scripture has locked up everything under the control of sin, so that what was promised, being given through faith in Jesus Christ, might be given to those who believe. </a:t>
            </a:r>
          </a:p>
          <a:p>
            <a:pPr algn="ctr">
              <a:defRPr sz="3200" b="0"/>
            </a:pP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3:19-4:7</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²³ Before the coming of this faith, we were held in custody under the law, locked up until the faith that was to come would be revealed. ²⁴ So the law was our guardian until Christ came that we might be justified by faith. </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3:19-4:7</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²⁵ Now that this faith has come, we are no longer under a guardian. </a:t>
            </a:r>
          </a:p>
          <a:p>
            <a:pPr algn="ctr">
              <a:defRPr sz="3200" b="0"/>
            </a:pPr>
            <a:r>
              <a:t>²⁶ So in Christ Jesus you are all children of God through faith, </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3:19-4:7</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²⁷ for all of you who were baptized into Christ have clothed yourselves with Christ. ²⁸ There is neither Jew nor Gentile, neither slave nor free, nor is there male and female, for you are all one in Christ Jesus. </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3:19-4:7</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²⁹ If you belong to Christ, then you are Abraham’s seed, and heirs according to the promise. </a:t>
            </a:r>
          </a:p>
          <a:p>
            <a:pPr algn="ctr">
              <a:defRPr sz="3200" b="0"/>
            </a:pPr>
          </a:p>
          <a:p>
            <a:pPr algn="ctr">
              <a:defRPr sz="3200" b="0"/>
            </a:pPr>
            <a:r>
              <a:t>What I am saying is that as long as an heir is underage, he is no different from a slave, although he owns the whole estate. ² The heir is subject to guardians and trustees until the time set by his father. </a:t>
            </a:r>
          </a:p>
        </p:txBody>
      </p:sp>
    </p:spTree>
  </p:cSld>
  <p:clrMapOvr>
    <a:masterClrMapping/>
  </p:clrMapOvr>
</p:sld>
</file>

<file path=ppt/theme/theme1.xml><?xml version="1.0" encoding="utf-8"?>
<a:theme xmlns:a="http://schemas.openxmlformats.org/drawingml/2006/main" name="Custom">
  <a:themeElements>
    <a:clrScheme name="Custom 1">
      <a:dk1>
        <a:srgbClr val="000000"/>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3F812E-DDE9-40A9-A0BA-64D56AFBFEB8}">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B4D714C4-5FE2-48FA-A21E-ED0E7AD41183}">
  <ds:schemaRefs>
    <ds:schemaRef ds:uri="http://schemas.microsoft.com/sharepoint/v3/contenttype/forms"/>
  </ds:schemaRefs>
</ds:datastoreItem>
</file>

<file path=customXml/itemProps3.xml><?xml version="1.0" encoding="utf-8"?>
<ds:datastoreItem xmlns:ds="http://schemas.openxmlformats.org/officeDocument/2006/customXml" ds:itemID="{9D01540B-037D-4E23-AFCA-FDDA3CCE13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0</Words>
  <Application>Microsoft Macintosh PowerPoint</Application>
  <PresentationFormat>Widescreen</PresentationFormat>
  <Paragraphs>0</Paragraphs>
  <Slides>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0</vt:i4>
      </vt:variant>
    </vt:vector>
  </HeadingPairs>
  <TitlesOfParts>
    <vt:vector size="3" baseType="lpstr">
      <vt:lpstr>Arial</vt:lpstr>
      <vt:lpstr>Calibri</vt:lpstr>
      <vt:lpstr>Custom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2023-12-19T17:34:13Z</dcterms:created>
  <dcterms:modified xsi:type="dcterms:W3CDTF">2024-07-29T05:05:06Z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